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"/>
  </p:notesMasterIdLst>
  <p:sldIdLst>
    <p:sldId id="256" r:id="rId2"/>
    <p:sldId id="268" r:id="rId3"/>
    <p:sldId id="270" r:id="rId4"/>
    <p:sldId id="271" r:id="rId5"/>
    <p:sldId id="272" r:id="rId6"/>
  </p:sldIdLst>
  <p:sldSz cx="12192000" cy="6858000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A3662"/>
    <a:srgbClr val="F4F4F2"/>
    <a:srgbClr val="BC1B4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FCC3A53-95B6-46F5-8C2C-150D6CA28E80}" v="3" dt="2026-04-06T07:39:21.53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rednji stil 2 - Isticanj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85"/>
    <p:restoredTop sz="94663"/>
  </p:normalViewPr>
  <p:slideViewPr>
    <p:cSldViewPr snapToGrid="0">
      <p:cViewPr varScale="1">
        <p:scale>
          <a:sx n="53" d="100"/>
          <a:sy n="53" d="100"/>
        </p:scale>
        <p:origin x="224" y="2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ataša Cikač" userId="c85f423b1e56edab" providerId="LiveId" clId="{DAB2D0FF-AF70-425B-8B67-2F6E7598A032}"/>
    <pc:docChg chg="undo custSel delSld modSld">
      <pc:chgData name="Nataša Cikač" userId="c85f423b1e56edab" providerId="LiveId" clId="{DAB2D0FF-AF70-425B-8B67-2F6E7598A032}" dt="2026-04-06T07:39:37.135" v="1460" actId="478"/>
      <pc:docMkLst>
        <pc:docMk/>
      </pc:docMkLst>
      <pc:sldChg chg="addSp modSp mod">
        <pc:chgData name="Nataša Cikač" userId="c85f423b1e56edab" providerId="LiveId" clId="{DAB2D0FF-AF70-425B-8B67-2F6E7598A032}" dt="2026-04-06T07:39:33.542" v="1459" actId="1076"/>
        <pc:sldMkLst>
          <pc:docMk/>
          <pc:sldMk cId="1756354614" sldId="268"/>
        </pc:sldMkLst>
        <pc:spChg chg="mod">
          <ac:chgData name="Nataša Cikač" userId="c85f423b1e56edab" providerId="LiveId" clId="{DAB2D0FF-AF70-425B-8B67-2F6E7598A032}" dt="2026-04-04T18:00:37.053" v="1378" actId="20577"/>
          <ac:spMkLst>
            <pc:docMk/>
            <pc:sldMk cId="1756354614" sldId="268"/>
            <ac:spMk id="2" creationId="{448CF436-2A59-0258-4610-B1352A9F09A4}"/>
          </ac:spMkLst>
        </pc:spChg>
        <pc:spChg chg="mod">
          <ac:chgData name="Nataša Cikač" userId="c85f423b1e56edab" providerId="LiveId" clId="{DAB2D0FF-AF70-425B-8B67-2F6E7598A032}" dt="2026-04-04T16:59:28.542" v="178" actId="20577"/>
          <ac:spMkLst>
            <pc:docMk/>
            <pc:sldMk cId="1756354614" sldId="268"/>
            <ac:spMk id="3" creationId="{ECBA15B0-1088-2E02-5114-AD49E2DF4E9C}"/>
          </ac:spMkLst>
        </pc:spChg>
        <pc:picChg chg="add mod">
          <ac:chgData name="Nataša Cikač" userId="c85f423b1e56edab" providerId="LiveId" clId="{DAB2D0FF-AF70-425B-8B67-2F6E7598A032}" dt="2026-04-06T07:39:33.542" v="1459" actId="1076"/>
          <ac:picMkLst>
            <pc:docMk/>
            <pc:sldMk cId="1756354614" sldId="268"/>
            <ac:picMk id="4" creationId="{485CEDBE-992A-9AA4-9D38-509F18120EA1}"/>
          </ac:picMkLst>
        </pc:picChg>
      </pc:sldChg>
      <pc:sldChg chg="addSp delSp modSp mod setBg">
        <pc:chgData name="Nataša Cikač" userId="c85f423b1e56edab" providerId="LiveId" clId="{DAB2D0FF-AF70-425B-8B67-2F6E7598A032}" dt="2026-04-06T07:39:37.135" v="1460" actId="478"/>
        <pc:sldMkLst>
          <pc:docMk/>
          <pc:sldMk cId="3925113469" sldId="270"/>
        </pc:sldMkLst>
        <pc:spChg chg="mod">
          <ac:chgData name="Nataša Cikač" userId="c85f423b1e56edab" providerId="LiveId" clId="{DAB2D0FF-AF70-425B-8B67-2F6E7598A032}" dt="2026-04-06T07:38:27.686" v="1449" actId="26606"/>
          <ac:spMkLst>
            <pc:docMk/>
            <pc:sldMk cId="3925113469" sldId="270"/>
            <ac:spMk id="2" creationId="{4FD84F6F-EFAC-1EFB-A61A-A6E005967382}"/>
          </ac:spMkLst>
        </pc:spChg>
        <pc:spChg chg="mod">
          <ac:chgData name="Nataša Cikač" userId="c85f423b1e56edab" providerId="LiveId" clId="{DAB2D0FF-AF70-425B-8B67-2F6E7598A032}" dt="2026-04-06T07:38:27.686" v="1449" actId="26606"/>
          <ac:spMkLst>
            <pc:docMk/>
            <pc:sldMk cId="3925113469" sldId="270"/>
            <ac:spMk id="3" creationId="{EC251CC1-0D5E-0380-6197-36AF0C1AF695}"/>
          </ac:spMkLst>
        </pc:spChg>
        <pc:spChg chg="mod">
          <ac:chgData name="Nataša Cikač" userId="c85f423b1e56edab" providerId="LiveId" clId="{DAB2D0FF-AF70-425B-8B67-2F6E7598A032}" dt="2026-04-06T07:38:27.686" v="1449" actId="26606"/>
          <ac:spMkLst>
            <pc:docMk/>
            <pc:sldMk cId="3925113469" sldId="270"/>
            <ac:spMk id="6" creationId="{C67D89AA-33E9-F784-68A9-40332CCFE69C}"/>
          </ac:spMkLst>
        </pc:spChg>
        <pc:spChg chg="add del mod">
          <ac:chgData name="Nataša Cikač" userId="c85f423b1e56edab" providerId="LiveId" clId="{DAB2D0FF-AF70-425B-8B67-2F6E7598A032}" dt="2026-04-06T07:39:06.646" v="1455"/>
          <ac:spMkLst>
            <pc:docMk/>
            <pc:sldMk cId="3925113469" sldId="270"/>
            <ac:spMk id="7" creationId="{B3BB45DF-E3D3-AE5F-E8B5-3FC8FE2F074F}"/>
          </ac:spMkLst>
        </pc:spChg>
        <pc:spChg chg="add del">
          <ac:chgData name="Nataša Cikač" userId="c85f423b1e56edab" providerId="LiveId" clId="{DAB2D0FF-AF70-425B-8B67-2F6E7598A032}" dt="2026-04-06T07:38:27.686" v="1449" actId="26606"/>
          <ac:spMkLst>
            <pc:docMk/>
            <pc:sldMk cId="3925113469" sldId="270"/>
            <ac:spMk id="12" creationId="{8FC9BE17-9A7B-462D-AE50-3D8777387304}"/>
          </ac:spMkLst>
        </pc:spChg>
        <pc:spChg chg="add del">
          <ac:chgData name="Nataša Cikač" userId="c85f423b1e56edab" providerId="LiveId" clId="{DAB2D0FF-AF70-425B-8B67-2F6E7598A032}" dt="2026-04-06T07:38:27.686" v="1449" actId="26606"/>
          <ac:spMkLst>
            <pc:docMk/>
            <pc:sldMk cId="3925113469" sldId="270"/>
            <ac:spMk id="14" creationId="{3EBE8569-6AEC-4B8C-8D53-2DE337CDBA65}"/>
          </ac:spMkLst>
        </pc:spChg>
        <pc:spChg chg="add del">
          <ac:chgData name="Nataša Cikač" userId="c85f423b1e56edab" providerId="LiveId" clId="{DAB2D0FF-AF70-425B-8B67-2F6E7598A032}" dt="2026-04-06T07:38:27.686" v="1449" actId="26606"/>
          <ac:spMkLst>
            <pc:docMk/>
            <pc:sldMk cId="3925113469" sldId="270"/>
            <ac:spMk id="16" creationId="{55D4142C-5077-457F-A6AD-3FECFDB39685}"/>
          </ac:spMkLst>
        </pc:spChg>
        <pc:spChg chg="add del">
          <ac:chgData name="Nataša Cikač" userId="c85f423b1e56edab" providerId="LiveId" clId="{DAB2D0FF-AF70-425B-8B67-2F6E7598A032}" dt="2026-04-06T07:38:27.686" v="1449" actId="26606"/>
          <ac:spMkLst>
            <pc:docMk/>
            <pc:sldMk cId="3925113469" sldId="270"/>
            <ac:spMk id="18" creationId="{7A5F0580-5EE9-419F-96EE-B6529EF6E7D0}"/>
          </ac:spMkLst>
        </pc:spChg>
        <pc:picChg chg="add del mod ord">
          <ac:chgData name="Nataša Cikač" userId="c85f423b1e56edab" providerId="LiveId" clId="{DAB2D0FF-AF70-425B-8B67-2F6E7598A032}" dt="2026-04-06T07:39:37.135" v="1460" actId="478"/>
          <ac:picMkLst>
            <pc:docMk/>
            <pc:sldMk cId="3925113469" sldId="270"/>
            <ac:picMk id="5" creationId="{22A796B4-6D05-3AB8-6E84-ADCB8D74E190}"/>
          </ac:picMkLst>
        </pc:picChg>
      </pc:sldChg>
      <pc:sldChg chg="addSp delSp modSp mod">
        <pc:chgData name="Nataša Cikač" userId="c85f423b1e56edab" providerId="LiveId" clId="{DAB2D0FF-AF70-425B-8B67-2F6E7598A032}" dt="2026-04-06T07:37:08.891" v="1444"/>
        <pc:sldMkLst>
          <pc:docMk/>
          <pc:sldMk cId="304712625" sldId="271"/>
        </pc:sldMkLst>
        <pc:spChg chg="mod">
          <ac:chgData name="Nataša Cikač" userId="c85f423b1e56edab" providerId="LiveId" clId="{DAB2D0FF-AF70-425B-8B67-2F6E7598A032}" dt="2026-04-04T17:14:13.307" v="814" actId="20577"/>
          <ac:spMkLst>
            <pc:docMk/>
            <pc:sldMk cId="304712625" sldId="271"/>
            <ac:spMk id="2" creationId="{59B3D53F-3C2D-F655-C5F3-2085FF6AD3D0}"/>
          </ac:spMkLst>
        </pc:spChg>
        <pc:spChg chg="mod">
          <ac:chgData name="Nataša Cikač" userId="c85f423b1e56edab" providerId="LiveId" clId="{DAB2D0FF-AF70-425B-8B67-2F6E7598A032}" dt="2026-04-04T17:18:06.943" v="1043" actId="20577"/>
          <ac:spMkLst>
            <pc:docMk/>
            <pc:sldMk cId="304712625" sldId="271"/>
            <ac:spMk id="3" creationId="{751A6B62-A9D5-9977-1DD6-AA22EDD3C2FE}"/>
          </ac:spMkLst>
        </pc:spChg>
        <pc:spChg chg="add del mod">
          <ac:chgData name="Nataša Cikač" userId="c85f423b1e56edab" providerId="LiveId" clId="{DAB2D0FF-AF70-425B-8B67-2F6E7598A032}" dt="2026-04-06T07:37:08.891" v="1444"/>
          <ac:spMkLst>
            <pc:docMk/>
            <pc:sldMk cId="304712625" sldId="271"/>
            <ac:spMk id="7" creationId="{FF35051E-139D-BAE6-A867-F63F43259867}"/>
          </ac:spMkLst>
        </pc:spChg>
        <pc:picChg chg="add mod">
          <ac:chgData name="Nataša Cikač" userId="c85f423b1e56edab" providerId="LiveId" clId="{DAB2D0FF-AF70-425B-8B67-2F6E7598A032}" dt="2026-04-06T07:36:53.247" v="1380" actId="1076"/>
          <ac:picMkLst>
            <pc:docMk/>
            <pc:sldMk cId="304712625" sldId="271"/>
            <ac:picMk id="5" creationId="{F6C194C0-AB54-C555-BB31-B42FA9EC2FE8}"/>
          </ac:picMkLst>
        </pc:picChg>
      </pc:sldChg>
      <pc:sldChg chg="modSp mod">
        <pc:chgData name="Nataša Cikač" userId="c85f423b1e56edab" providerId="LiveId" clId="{DAB2D0FF-AF70-425B-8B67-2F6E7598A032}" dt="2026-04-04T17:24:09.193" v="1368" actId="122"/>
        <pc:sldMkLst>
          <pc:docMk/>
          <pc:sldMk cId="1859213135" sldId="272"/>
        </pc:sldMkLst>
        <pc:spChg chg="mod">
          <ac:chgData name="Nataša Cikač" userId="c85f423b1e56edab" providerId="LiveId" clId="{DAB2D0FF-AF70-425B-8B67-2F6E7598A032}" dt="2026-04-04T17:20:06.498" v="1068" actId="20577"/>
          <ac:spMkLst>
            <pc:docMk/>
            <pc:sldMk cId="1859213135" sldId="272"/>
            <ac:spMk id="2" creationId="{E2AFDD54-7125-8A6B-2B22-A56C6F1924A0}"/>
          </ac:spMkLst>
        </pc:spChg>
        <pc:spChg chg="mod">
          <ac:chgData name="Nataša Cikač" userId="c85f423b1e56edab" providerId="LiveId" clId="{DAB2D0FF-AF70-425B-8B67-2F6E7598A032}" dt="2026-04-04T17:24:09.193" v="1368" actId="122"/>
          <ac:spMkLst>
            <pc:docMk/>
            <pc:sldMk cId="1859213135" sldId="272"/>
            <ac:spMk id="3" creationId="{3B69FA54-C079-1768-4E09-B96E00B00E49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zaglavlj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3" name="Rezervirano mjesto datum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30DC63-2F7B-40DE-A452-6E09C83F8F6F}" type="datetimeFigureOut">
              <a:rPr lang="hr-HR" smtClean="0"/>
              <a:t>6.4.2026.</a:t>
            </a:fld>
            <a:endParaRPr lang="hr-HR"/>
          </a:p>
        </p:txBody>
      </p:sp>
      <p:sp>
        <p:nvSpPr>
          <p:cNvPr id="4" name="Rezervirano mjesto slike slajd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r-HR"/>
          </a:p>
        </p:txBody>
      </p:sp>
      <p:sp>
        <p:nvSpPr>
          <p:cNvPr id="5" name="Rezervirano mjesto bilježaka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CB9098-9675-4A41-A345-B10E571C074C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6480472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33D281-EA34-CD52-3413-48BBA8EBA7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48572B4-F5AF-BAA0-59FE-B16E02DC5DB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28525B-F54F-AEC9-8EF0-FA15BB1716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453A5-8CC0-4CB9-9360-B7DBABFBB618}" type="datetime1">
              <a:rPr lang="en-US" smtClean="0"/>
              <a:t>4/6/2026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284DA7-4F52-A7D3-068B-E8F61F73B8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Copyright @2026.                                                                                                                info@cronata.hr                                                                                                                                                                          www.natasa-cikac.eu</a:t>
            </a:r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FD83B4-3621-917A-78F1-13B4F34D3B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39EC5-4726-4D49-82B9-3A09CE87F60D}" type="slidenum">
              <a:rPr lang="x-none" smtClean="0"/>
              <a:t>‹#›</a:t>
            </a:fld>
            <a:endParaRPr lang="x-none"/>
          </a:p>
        </p:txBody>
      </p:sp>
      <p:pic>
        <p:nvPicPr>
          <p:cNvPr id="7" name="Picture 10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296E7CC1-3486-6810-657B-0FC2F614078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153400" y="475144"/>
            <a:ext cx="2318396" cy="647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40015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1BBFBD-FD0A-2145-A93F-DCA0B12CAC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BFECCF-7B6F-ADF8-B208-78E38A12E4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2E09EA-795B-543B-496C-35C9381144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C4E2F-013C-4750-B312-A8C2BBAAA01B}" type="datetime1">
              <a:rPr lang="en-US" smtClean="0"/>
              <a:t>4/6/2026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19F20E-CDCB-DD13-AC9C-913A5E3BC0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Copyright @2026.                                                                                                                info@cronata.hr                                                                                                                                                                          www.natasa-cikac.eu</a:t>
            </a:r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8CE60E-BBDD-8400-A8E4-F6E3DBF73A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39EC5-4726-4D49-82B9-3A09CE87F60D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4829511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7CBE8-A7B6-005C-7D80-BDB68E65CB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E9BCFC-B1ED-6FE9-C216-19981BF8CE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4422AB-59FD-7932-C10C-D5006FD046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209AA-8575-4FD0-878D-F73E9410C981}" type="datetime1">
              <a:rPr lang="en-US" smtClean="0"/>
              <a:t>4/6/2026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2D40A3-2573-9181-1DBC-9144AB5DE8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Copyright @2026.                                                                                                                info@cronata.hr                                                                                                                                                                          www.natasa-cikac.eu</a:t>
            </a:r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38022E-4B5F-66C1-8258-9BFE75037A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39EC5-4726-4D49-82B9-3A09CE87F60D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1789919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AEB0B7-A6D4-6CCF-1231-80EC71594E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0CB584-E417-CC60-0685-55DD272FFED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CDF6DFB-7311-5105-5C81-36B0894145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AB47D1-1B01-977E-B4A7-B708DF832E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C932FD-DB53-4F89-A225-75545480D08A}" type="datetime1">
              <a:rPr lang="en-US" smtClean="0"/>
              <a:t>4/6/2026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A01C0A4-19D5-1CD0-6B60-B4B8E05012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Copyright @2026.                                                                                                                info@cronata.hr                                                                                                                                                                          www.natasa-cikac.eu</a:t>
            </a:r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9E179EA-82FB-26DF-B271-A64F92AE01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39EC5-4726-4D49-82B9-3A09CE87F60D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8129524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602932-ED8D-993A-B294-44352D6C94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C2180E-DCD1-751F-F8EB-7373CFA7EB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C66A5D-4540-9125-3676-3269522737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8E9E274-D42E-25D3-854E-3BBA5403A4A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EE67552-3525-E4A0-9A17-3427EBEC01B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7769C6B-3F7C-302A-032A-D0962848BB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6002E-08B5-4F32-9E27-C1016D0183C0}" type="datetime1">
              <a:rPr lang="en-US" smtClean="0"/>
              <a:t>4/6/2026</a:t>
            </a:fld>
            <a:endParaRPr lang="x-non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622DAA8-8A16-5E97-46D4-806B423230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Copyright @2026.                                                                                                                info@cronata.hr                                                                                                                                                                          www.natasa-cikac.eu</a:t>
            </a:r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5F4B979-4E3D-A3B9-4882-991DE69F70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39EC5-4726-4D49-82B9-3A09CE87F60D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200064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50EF8B-BA2D-FFCF-A7ED-A8985A1B5E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71EC74B-DB08-39DC-87D9-81DCEF7328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F88D8E-EFC1-459F-83E3-B8D073A73DB3}" type="datetime1">
              <a:rPr lang="en-US" smtClean="0"/>
              <a:t>4/6/2026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85B73B5-B83B-DBB9-810E-39528A760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Copyright @2026.                                                                                                                info@cronata.hr                                                                                                                                                                          www.natasa-cikac.eu</a:t>
            </a:r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4023BB-0F3F-65DB-E055-E03E4B6A4F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39EC5-4726-4D49-82B9-3A09CE87F60D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5955478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FC5D516-0FF4-88D4-30C8-F5374423DB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EF4F5-D029-4583-856F-A76076F37599}" type="datetime1">
              <a:rPr lang="en-US" smtClean="0"/>
              <a:t>4/6/2026</a:t>
            </a:fld>
            <a:endParaRPr lang="x-non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7F608B8-EFBC-9741-F2AB-9C23F19361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Copyright @2026.                                                                                                                info@cronata.hr                                                                                                                                                                          www.natasa-cikac.eu</a:t>
            </a:r>
            <a:endParaRPr lang="x-non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EF0045-07BA-6712-04FF-8CA1EB557E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39EC5-4726-4D49-82B9-3A09CE87F60D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0780964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148DB3-6F7B-040B-62A1-1794C181B0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B664B9-7B91-49B7-B387-1A443FDC42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DB5481-EA5F-9E11-EFA1-85BB3EC10D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1BB4E7C-185F-00CE-1759-3C563FBAF3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99EAF3-AAD8-4A50-A20A-33BB2840F0A4}" type="datetime1">
              <a:rPr lang="en-US" smtClean="0"/>
              <a:t>4/6/2026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9A6DB48-1651-84DC-0C4F-EFD9BCEBB5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Copyright @2026.                                                                                                                info@cronata.hr                                                                                                                                                                          www.natasa-cikac.eu</a:t>
            </a:r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5C8FFC-0E58-1B39-B0A2-AB6B13EC21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39EC5-4726-4D49-82B9-3A09CE87F60D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6229433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6961EA-F18E-F32B-5EE7-7ECE3F2778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46D1F40-9A9B-71EB-31F0-516FEDCAF12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190E47-835B-F06B-FB2C-B41798C48D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69500C-AB33-3AF6-457F-081817F0A4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27008-B53F-4EB7-8D73-EFD174EA4A68}" type="datetime1">
              <a:rPr lang="en-US" smtClean="0"/>
              <a:t>4/6/2026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284B35D-CFEF-4310-4B89-183FF261E2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Copyright @2026.                                                                                                                info@cronata.hr                                                                                                                                                                          www.natasa-cikac.eu</a:t>
            </a:r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88CADA9-A94B-E8B7-9F02-8E8224F95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39EC5-4726-4D49-82B9-3A09CE87F60D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0689419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F902E4-6BE2-4E27-B39F-75B686CC3E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B468EFC-DA0A-30FD-87FA-9931E4F9B90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7F88E7-6A71-E7B1-EBC4-648CE5A778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5883E-46A3-4885-8718-A730BB72ADEA}" type="datetime1">
              <a:rPr lang="en-US" smtClean="0"/>
              <a:t>4/6/2026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62ED75-8CE5-5FA6-2636-F1FE56DB8E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Copyright @2026.                                                                                                                info@cronata.hr                                                                                                                                                                          www.natasa-cikac.eu</a:t>
            </a:r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DD40DA-9BA7-D642-D435-3F5CBB72EC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39EC5-4726-4D49-82B9-3A09CE87F60D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9780621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577B752-F994-6A3E-DB80-7BAF3A0C9EC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02145C5-EB42-7E5A-6047-62EBF1D42F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3159A8-DF7E-AABE-6999-8307EF5B45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6CC23-BFCB-4070-A56C-A13194D3C14A}" type="datetime1">
              <a:rPr lang="en-US" smtClean="0"/>
              <a:t>4/6/2026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0BDEF3-DD05-995A-8B83-29EC28DB4A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Copyright @2026.                                                                                                                info@cronata.hr                                                                                                                                                                          www.natasa-cikac.eu</a:t>
            </a:r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2E6A25-D8A1-1651-08AC-D5C358AF96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39EC5-4726-4D49-82B9-3A09CE87F60D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4688103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B8F2E0E-9524-3D5A-6ACE-AEE7643A51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846A7F-4A3E-1994-8F8D-0A6A9C8073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5B227B-0314-C74E-56B2-8B6BE9E739D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244F88-FD03-45A6-A3EF-79EB3000C23C}" type="datetime1">
              <a:rPr lang="en-US" smtClean="0"/>
              <a:t>4/6/2026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4184CF-B4CC-13BA-F8AA-874EF364335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/>
              <a:t>Copyright @2026.                                                                                                                info@cronata.hr                                                                                                                                                                          www.natasa-cikac.eu</a:t>
            </a:r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19DB1C-E1FB-D9BC-5A18-9490599934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139EC5-4726-4D49-82B9-3A09CE87F60D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8407171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icpedia.org/highway-signs/p/partnership.html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datingbycommittee.wordpress.com/category/dating-rules/" TargetMode="External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4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82BDBE-8FEB-71C5-498F-FD329278FF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1007" y="1492477"/>
            <a:ext cx="10739419" cy="2387600"/>
          </a:xfrm>
        </p:spPr>
        <p:txBody>
          <a:bodyPr>
            <a:normAutofit/>
          </a:bodyPr>
          <a:lstStyle/>
          <a:p>
            <a:pPr algn="l"/>
            <a:r>
              <a:rPr lang="hr-HR" dirty="0">
                <a:solidFill>
                  <a:srgbClr val="2A3662"/>
                </a:solidFill>
                <a:latin typeface="Merriweather" panose="02000000000000000000" pitchFamily="2" charset="77"/>
                <a:cs typeface="Merriweather" panose="02000000000000000000" pitchFamily="2" charset="77"/>
              </a:rPr>
              <a:t>Nabava za  početnike</a:t>
            </a:r>
            <a:endParaRPr lang="x-none" dirty="0">
              <a:solidFill>
                <a:srgbClr val="2A3662"/>
              </a:solidFill>
              <a:latin typeface="Merriweather" panose="02000000000000000000" pitchFamily="2" charset="77"/>
              <a:cs typeface="Merriweather" panose="02000000000000000000" pitchFamily="2" charset="77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82F1AC1-B064-E36B-9828-2FF53BC839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1008" y="4266065"/>
            <a:ext cx="8443479" cy="1985647"/>
          </a:xfrm>
        </p:spPr>
        <p:txBody>
          <a:bodyPr>
            <a:normAutofit/>
          </a:bodyPr>
          <a:lstStyle/>
          <a:p>
            <a:pPr algn="l"/>
            <a:endParaRPr lang="hr-HR" dirty="0">
              <a:solidFill>
                <a:srgbClr val="2A3662"/>
              </a:solidFill>
              <a:latin typeface="Raleway" panose="020B0003030101060003" pitchFamily="34" charset="0"/>
            </a:endParaRPr>
          </a:p>
          <a:p>
            <a:pPr algn="l"/>
            <a:r>
              <a:rPr lang="hr-HR" dirty="0">
                <a:solidFill>
                  <a:srgbClr val="2A3662"/>
                </a:solidFill>
                <a:latin typeface="Raleway" panose="020B0003030101060003" pitchFamily="34" charset="0"/>
              </a:rPr>
              <a:t>OSNOVNI TOOLKIT ZA RAD U NABAVI</a:t>
            </a:r>
            <a:endParaRPr lang="x-none" dirty="0">
              <a:solidFill>
                <a:srgbClr val="2A3662"/>
              </a:solidFill>
              <a:latin typeface="Raleway" panose="020B0003030101060003" pitchFamily="34" charset="0"/>
            </a:endParaRPr>
          </a:p>
        </p:txBody>
      </p:sp>
      <p:sp>
        <p:nvSpPr>
          <p:cNvPr id="4" name="Rezervirano mjesto podnožja 3">
            <a:extLst>
              <a:ext uri="{FF2B5EF4-FFF2-40B4-BE49-F238E27FC236}">
                <a16:creationId xmlns:a16="http://schemas.microsoft.com/office/drawing/2014/main" id="{FD0433C0-B43C-1255-4F5F-75FFBDB587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Copyright @2026.                                                                                                                info@cronata.hr                                                                                                                                                                          www.natasa-cikac.eu</a:t>
            </a:r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6726030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4F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EFF296F-2474-C795-7FA4-64CB7EC99C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8CF436-2A59-0258-4610-B1352A9F09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1008" y="782053"/>
            <a:ext cx="11570992" cy="1462383"/>
          </a:xfrm>
        </p:spPr>
        <p:txBody>
          <a:bodyPr>
            <a:normAutofit/>
          </a:bodyPr>
          <a:lstStyle/>
          <a:p>
            <a:pPr algn="l"/>
            <a:r>
              <a:rPr lang="hr-HR" sz="3600" dirty="0">
                <a:solidFill>
                  <a:srgbClr val="2A3662"/>
                </a:solidFill>
                <a:latin typeface="Merriweather" panose="02000000000000000000" pitchFamily="2" charset="77"/>
                <a:cs typeface="Merriweather" panose="02000000000000000000" pitchFamily="2" charset="77"/>
              </a:rPr>
              <a:t>Modul 6– </a:t>
            </a:r>
            <a:r>
              <a:rPr lang="hr-HR" sz="3600">
                <a:solidFill>
                  <a:srgbClr val="2A3662"/>
                </a:solidFill>
                <a:latin typeface="Merriweather" panose="02000000000000000000" pitchFamily="2" charset="77"/>
                <a:cs typeface="Merriweather" panose="02000000000000000000" pitchFamily="2" charset="77"/>
              </a:rPr>
              <a:t>Rad s dobavljačima </a:t>
            </a:r>
            <a:r>
              <a:rPr lang="hr-HR" sz="3600" dirty="0">
                <a:solidFill>
                  <a:srgbClr val="2A3662"/>
                </a:solidFill>
                <a:latin typeface="Merriweather" panose="02000000000000000000" pitchFamily="2" charset="77"/>
                <a:cs typeface="Merriweather" panose="02000000000000000000" pitchFamily="2" charset="77"/>
              </a:rPr>
              <a:t>i komunikacija u nabavi </a:t>
            </a:r>
            <a:endParaRPr lang="x-none" sz="3600" dirty="0">
              <a:solidFill>
                <a:srgbClr val="2A3662"/>
              </a:solidFill>
              <a:latin typeface="Merriweather" panose="02000000000000000000" pitchFamily="2" charset="77"/>
              <a:cs typeface="Merriweather" panose="02000000000000000000" pitchFamily="2" charset="77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CBA15B0-1088-2E02-5114-AD49E2DF4E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1008" y="1804737"/>
            <a:ext cx="11121813" cy="4271210"/>
          </a:xfrm>
        </p:spPr>
        <p:txBody>
          <a:bodyPr>
            <a:normAutofit/>
          </a:bodyPr>
          <a:lstStyle/>
          <a:p>
            <a:pPr algn="l"/>
            <a:endParaRPr lang="hr-HR" dirty="0">
              <a:solidFill>
                <a:srgbClr val="2A3662"/>
              </a:solidFill>
              <a:latin typeface="Merriweather" panose="00000500000000000000" pitchFamily="2" charset="-18"/>
            </a:endParaRPr>
          </a:p>
          <a:p>
            <a:pPr algn="l"/>
            <a:endParaRPr lang="hr-HR" dirty="0">
              <a:solidFill>
                <a:srgbClr val="2A3662"/>
              </a:solidFill>
              <a:latin typeface="Merriweather" panose="00000500000000000000" pitchFamily="2" charset="-18"/>
            </a:endParaRPr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hr-HR" dirty="0">
                <a:solidFill>
                  <a:srgbClr val="2A3662"/>
                </a:solidFill>
                <a:latin typeface="Merriweather" panose="00000500000000000000" pitchFamily="2" charset="-18"/>
              </a:rPr>
              <a:t>Komunikacija je dio nabave</a:t>
            </a:r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hr-HR" dirty="0">
                <a:solidFill>
                  <a:srgbClr val="2A3662"/>
                </a:solidFill>
                <a:latin typeface="Merriweather" panose="00000500000000000000" pitchFamily="2" charset="-18"/>
              </a:rPr>
              <a:t>Dobavljači – vanjski partneri</a:t>
            </a:r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hr-HR" dirty="0">
                <a:solidFill>
                  <a:srgbClr val="2A3662"/>
                </a:solidFill>
                <a:latin typeface="Merriweather" panose="00000500000000000000" pitchFamily="2" charset="-18"/>
              </a:rPr>
              <a:t>Interni korisnici – unutarnji partner</a:t>
            </a:r>
          </a:p>
          <a:p>
            <a:pPr algn="l"/>
            <a:endParaRPr lang="x-none" dirty="0">
              <a:solidFill>
                <a:srgbClr val="2A3662"/>
              </a:solidFill>
              <a:latin typeface="Merriweather" panose="00000500000000000000" pitchFamily="2" charset="-18"/>
            </a:endParaRPr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B10E1375-7FA7-41EF-44E6-4F93FF68A5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Copyright @2026.                                                                                                                info@cronata.hr                                                                                                                                                                          www.natasa-cikac.eu</a:t>
            </a:r>
            <a:endParaRPr lang="x-none"/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id="{485CEDBE-992A-9AA4-9D38-509F18120E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7024316" y="3098096"/>
            <a:ext cx="5167684" cy="3440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63546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4F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4EFA5CF-8943-7E99-9A59-5E0C33B9E0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D84F6F-EFAC-1EFB-A61A-A6E00596738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2582" y="782053"/>
            <a:ext cx="11470714" cy="1277656"/>
          </a:xfrm>
        </p:spPr>
        <p:txBody>
          <a:bodyPr>
            <a:normAutofit/>
          </a:bodyPr>
          <a:lstStyle/>
          <a:p>
            <a:pPr algn="l"/>
            <a:r>
              <a:rPr lang="hr-HR" sz="3600">
                <a:solidFill>
                  <a:srgbClr val="2A3662"/>
                </a:solidFill>
                <a:latin typeface="Merriweather" panose="02000000000000000000" pitchFamily="2" charset="77"/>
                <a:cs typeface="Merriweather" panose="02000000000000000000" pitchFamily="2" charset="77"/>
              </a:rPr>
              <a:t>Dobavljači</a:t>
            </a:r>
            <a:endParaRPr lang="x-none" sz="3600" dirty="0">
              <a:solidFill>
                <a:srgbClr val="2A3662"/>
              </a:solidFill>
              <a:latin typeface="Merriweather" panose="02000000000000000000" pitchFamily="2" charset="77"/>
              <a:cs typeface="Merriweather" panose="02000000000000000000" pitchFamily="2" charset="77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C251CC1-0D5E-0380-6197-36AF0C1AF6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1008" y="2133599"/>
            <a:ext cx="11121813" cy="3942347"/>
          </a:xfrm>
        </p:spPr>
        <p:txBody>
          <a:bodyPr>
            <a:normAutofit/>
          </a:bodyPr>
          <a:lstStyle/>
          <a:p>
            <a:pPr algn="l"/>
            <a:endParaRPr lang="hr-HR" dirty="0">
              <a:solidFill>
                <a:srgbClr val="2A3662"/>
              </a:solidFill>
              <a:latin typeface="Merriweather" panose="00000500000000000000" pitchFamily="2" charset="-18"/>
            </a:endParaRPr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hr-HR" dirty="0">
                <a:solidFill>
                  <a:srgbClr val="2A3662"/>
                </a:solidFill>
                <a:latin typeface="Merriweather" panose="00000500000000000000" pitchFamily="2" charset="-18"/>
              </a:rPr>
              <a:t>Uspostavljanje poslovnog i partnerskog odnosa</a:t>
            </a:r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hr-HR" dirty="0">
                <a:solidFill>
                  <a:srgbClr val="2A3662"/>
                </a:solidFill>
                <a:latin typeface="Merriweather" panose="00000500000000000000" pitchFamily="2" charset="-18"/>
              </a:rPr>
              <a:t>Kriteriji za odabir dobavljača: cijena, stabilnost dobavljača, reference, proizvodni kapaciteti, dostupnost informacija, financijsko stanje</a:t>
            </a:r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hr-HR" dirty="0">
                <a:solidFill>
                  <a:srgbClr val="2A3662"/>
                </a:solidFill>
                <a:latin typeface="Merriweather" panose="00000500000000000000" pitchFamily="2" charset="-18"/>
              </a:rPr>
              <a:t>Etika u poslovanju</a:t>
            </a:r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hr-HR" dirty="0">
                <a:solidFill>
                  <a:srgbClr val="2A3662"/>
                </a:solidFill>
                <a:latin typeface="Merriweather" panose="00000500000000000000" pitchFamily="2" charset="-18"/>
              </a:rPr>
              <a:t>Kontrola dobavljača: audit na lokaciji, provjera ugovornih odnosa, provjera tržišnih uvjeta</a:t>
            </a:r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hr-HR" dirty="0">
                <a:solidFill>
                  <a:srgbClr val="2A3662"/>
                </a:solidFill>
                <a:latin typeface="Merriweather" panose="00000500000000000000" pitchFamily="2" charset="-18"/>
              </a:rPr>
              <a:t>Jednokratne transakcije vs. dugoročni partner</a:t>
            </a:r>
          </a:p>
          <a:p>
            <a:pPr algn="l"/>
            <a:endParaRPr lang="hr-HR" dirty="0">
              <a:solidFill>
                <a:srgbClr val="2A3662"/>
              </a:solidFill>
              <a:latin typeface="Merriweather" panose="00000500000000000000" pitchFamily="2" charset="-18"/>
            </a:endParaRPr>
          </a:p>
          <a:p>
            <a:pPr algn="l"/>
            <a:endParaRPr lang="hr-HR" dirty="0">
              <a:solidFill>
                <a:srgbClr val="2A3662"/>
              </a:solidFill>
              <a:latin typeface="Merriweather" panose="00000500000000000000" pitchFamily="2" charset="-18"/>
            </a:endParaRPr>
          </a:p>
          <a:p>
            <a:pPr marL="342900" indent="-342900" algn="l">
              <a:buFont typeface="Wingdings" panose="05000000000000000000" pitchFamily="2" charset="2"/>
              <a:buChar char="Ø"/>
            </a:pPr>
            <a:endParaRPr lang="hr-HR" dirty="0">
              <a:solidFill>
                <a:srgbClr val="2A3662"/>
              </a:solidFill>
              <a:latin typeface="Merriweather" panose="00000500000000000000" pitchFamily="2" charset="-18"/>
            </a:endParaRPr>
          </a:p>
          <a:p>
            <a:pPr algn="l"/>
            <a:endParaRPr lang="hr-HR" dirty="0">
              <a:solidFill>
                <a:srgbClr val="2A3662"/>
              </a:solidFill>
              <a:latin typeface="Merriweather" panose="00000500000000000000" pitchFamily="2" charset="-18"/>
            </a:endParaRPr>
          </a:p>
          <a:p>
            <a:pPr marL="342900" indent="-342900" algn="l">
              <a:buFont typeface="Wingdings" panose="05000000000000000000" pitchFamily="2" charset="2"/>
              <a:buChar char="Ø"/>
            </a:pPr>
            <a:endParaRPr lang="hr-HR" dirty="0">
              <a:solidFill>
                <a:srgbClr val="2A3662"/>
              </a:solidFill>
              <a:latin typeface="Merriweather" panose="00000500000000000000" pitchFamily="2" charset="-18"/>
            </a:endParaRPr>
          </a:p>
          <a:p>
            <a:pPr marL="342900" indent="-342900" algn="l">
              <a:buFont typeface="Wingdings" panose="05000000000000000000" pitchFamily="2" charset="2"/>
              <a:buChar char="Ø"/>
            </a:pPr>
            <a:endParaRPr lang="hr-HR" dirty="0">
              <a:solidFill>
                <a:srgbClr val="2A3662"/>
              </a:solidFill>
              <a:latin typeface="Merriweather" panose="00000500000000000000" pitchFamily="2" charset="-18"/>
            </a:endParaRPr>
          </a:p>
          <a:p>
            <a:pPr marL="342900" indent="-342900" algn="l">
              <a:buFontTx/>
              <a:buChar char="-"/>
            </a:pPr>
            <a:endParaRPr lang="hr-HR" dirty="0">
              <a:solidFill>
                <a:srgbClr val="2A3662"/>
              </a:solidFill>
              <a:latin typeface="Merriweather" panose="00000500000000000000" pitchFamily="2" charset="-18"/>
            </a:endParaRPr>
          </a:p>
          <a:p>
            <a:pPr marL="342900" indent="-342900" algn="l">
              <a:buFont typeface="Wingdings" panose="05000000000000000000" pitchFamily="2" charset="2"/>
              <a:buChar char="Ø"/>
            </a:pPr>
            <a:endParaRPr lang="x-none" dirty="0">
              <a:solidFill>
                <a:srgbClr val="2A3662"/>
              </a:solidFill>
              <a:latin typeface="Merriweather" panose="00000500000000000000" pitchFamily="2" charset="-18"/>
            </a:endParaRPr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C67D89AA-33E9-F784-68A9-40332CCFE6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Copyright @2026.                                                                                                                info@cronata.hr                                                                                                                                                                          www.natasa-cikac.eu</a:t>
            </a:r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9251134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4F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1DE8D4D-72FE-F9E9-96C6-EB601357C3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B3D53F-3C2D-F655-C5F3-2085FF6AD3D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2582" y="782053"/>
            <a:ext cx="11470714" cy="1277656"/>
          </a:xfrm>
        </p:spPr>
        <p:txBody>
          <a:bodyPr>
            <a:normAutofit/>
          </a:bodyPr>
          <a:lstStyle/>
          <a:p>
            <a:pPr algn="l"/>
            <a:r>
              <a:rPr lang="hr-HR" sz="3600" dirty="0">
                <a:solidFill>
                  <a:srgbClr val="2A3662"/>
                </a:solidFill>
                <a:latin typeface="Merriweather" panose="02000000000000000000" pitchFamily="2" charset="77"/>
                <a:cs typeface="Merriweather" panose="02000000000000000000" pitchFamily="2" charset="77"/>
              </a:rPr>
              <a:t>Dobavljači </a:t>
            </a:r>
            <a:endParaRPr lang="x-none" sz="3600" dirty="0">
              <a:solidFill>
                <a:srgbClr val="2A3662"/>
              </a:solidFill>
              <a:latin typeface="Merriweather" panose="02000000000000000000" pitchFamily="2" charset="77"/>
              <a:cs typeface="Merriweather" panose="02000000000000000000" pitchFamily="2" charset="77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51A6B62-A9D5-9977-1DD6-AA22EDD3C2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1008" y="2133599"/>
            <a:ext cx="11121813" cy="3942347"/>
          </a:xfrm>
        </p:spPr>
        <p:txBody>
          <a:bodyPr>
            <a:normAutofit/>
          </a:bodyPr>
          <a:lstStyle/>
          <a:p>
            <a:pPr algn="l"/>
            <a:endParaRPr lang="hr-HR" dirty="0">
              <a:solidFill>
                <a:srgbClr val="2A3662"/>
              </a:solidFill>
              <a:latin typeface="Merriweather" panose="00000500000000000000" pitchFamily="2" charset="-18"/>
            </a:endParaRPr>
          </a:p>
          <a:p>
            <a:pPr marL="342900" indent="-342900" algn="l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hr-HR" dirty="0" err="1">
                <a:solidFill>
                  <a:srgbClr val="2A3662"/>
                </a:solidFill>
                <a:latin typeface="Merriweather" panose="00000500000000000000" pitchFamily="2" charset="-18"/>
              </a:rPr>
              <a:t>Paretovo</a:t>
            </a:r>
            <a:r>
              <a:rPr lang="hr-HR" dirty="0">
                <a:solidFill>
                  <a:srgbClr val="2A3662"/>
                </a:solidFill>
                <a:latin typeface="Merriweather" panose="00000500000000000000" pitchFamily="2" charset="-18"/>
              </a:rPr>
              <a:t> pravilo - osnova strateške nabave</a:t>
            </a:r>
          </a:p>
          <a:p>
            <a:pPr marL="342900" indent="-342900" algn="l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hr-HR" dirty="0">
                <a:solidFill>
                  <a:srgbClr val="2A3662"/>
                </a:solidFill>
                <a:latin typeface="Merriweather" panose="00000500000000000000" pitchFamily="2" charset="-18"/>
              </a:rPr>
              <a:t>80% vaših troškova nabave čini 20% vaših dobavljača</a:t>
            </a:r>
          </a:p>
          <a:p>
            <a:pPr marL="342900" indent="-342900" algn="l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hr-HR" dirty="0">
                <a:solidFill>
                  <a:srgbClr val="2A3662"/>
                </a:solidFill>
                <a:latin typeface="Merriweather" panose="00000500000000000000" pitchFamily="2" charset="-18"/>
              </a:rPr>
              <a:t>Dosljednost i profesionalnost u komunikaciji</a:t>
            </a:r>
          </a:p>
          <a:p>
            <a:pPr marL="342900" indent="-342900" algn="l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hr-HR" dirty="0">
                <a:solidFill>
                  <a:srgbClr val="2A3662"/>
                </a:solidFill>
                <a:latin typeface="Merriweather" panose="00000500000000000000" pitchFamily="2" charset="-18"/>
              </a:rPr>
              <a:t>Diverzifikacija dobavljača</a:t>
            </a:r>
          </a:p>
          <a:p>
            <a:pPr marL="342900" indent="-342900" algn="l">
              <a:lnSpc>
                <a:spcPct val="100000"/>
              </a:lnSpc>
              <a:buFont typeface="Wingdings" panose="05000000000000000000" pitchFamily="2" charset="2"/>
              <a:buChar char="Ø"/>
            </a:pPr>
            <a:endParaRPr lang="hr-HR" dirty="0">
              <a:solidFill>
                <a:srgbClr val="2A3662"/>
              </a:solidFill>
              <a:latin typeface="Merriweather" panose="00000500000000000000" pitchFamily="2" charset="-18"/>
            </a:endParaRPr>
          </a:p>
          <a:p>
            <a:pPr marL="342900" indent="-342900" algn="l">
              <a:lnSpc>
                <a:spcPct val="100000"/>
              </a:lnSpc>
              <a:buFont typeface="Wingdings" panose="05000000000000000000" pitchFamily="2" charset="2"/>
              <a:buChar char="Ø"/>
            </a:pPr>
            <a:endParaRPr lang="hr-HR" dirty="0">
              <a:solidFill>
                <a:srgbClr val="2A3662"/>
              </a:solidFill>
              <a:latin typeface="Merriweather" panose="00000500000000000000" pitchFamily="2" charset="-18"/>
            </a:endParaRPr>
          </a:p>
          <a:p>
            <a:pPr marL="342900" indent="-342900" algn="l">
              <a:buFont typeface="Wingdings" panose="05000000000000000000" pitchFamily="2" charset="2"/>
              <a:buChar char="Ø"/>
            </a:pPr>
            <a:endParaRPr lang="hr-HR" dirty="0">
              <a:solidFill>
                <a:srgbClr val="2A3662"/>
              </a:solidFill>
              <a:latin typeface="Merriweather" panose="00000500000000000000" pitchFamily="2" charset="-18"/>
            </a:endParaRPr>
          </a:p>
          <a:p>
            <a:pPr marL="342900" indent="-342900" algn="l">
              <a:buFont typeface="Wingdings" panose="05000000000000000000" pitchFamily="2" charset="2"/>
              <a:buChar char="Ø"/>
            </a:pPr>
            <a:endParaRPr lang="hr-HR" dirty="0">
              <a:solidFill>
                <a:srgbClr val="2A3662"/>
              </a:solidFill>
              <a:latin typeface="Merriweather" panose="00000500000000000000" pitchFamily="2" charset="-18"/>
            </a:endParaRPr>
          </a:p>
          <a:p>
            <a:pPr marL="342900" indent="-342900" algn="l">
              <a:buFontTx/>
              <a:buChar char="-"/>
            </a:pPr>
            <a:endParaRPr lang="hr-HR" dirty="0">
              <a:solidFill>
                <a:srgbClr val="2A3662"/>
              </a:solidFill>
              <a:latin typeface="Merriweather" panose="00000500000000000000" pitchFamily="2" charset="-18"/>
            </a:endParaRPr>
          </a:p>
          <a:p>
            <a:pPr marL="342900" indent="-342900" algn="l">
              <a:buFont typeface="Wingdings" panose="05000000000000000000" pitchFamily="2" charset="2"/>
              <a:buChar char="Ø"/>
            </a:pPr>
            <a:endParaRPr lang="x-none" dirty="0">
              <a:solidFill>
                <a:srgbClr val="2A3662"/>
              </a:solidFill>
              <a:latin typeface="Merriweather" panose="00000500000000000000" pitchFamily="2" charset="-18"/>
            </a:endParaRPr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199A5CD8-BEA7-CCDA-7555-8B63738367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Copyright @2026.                                                                                                                info@cronata.hr                                                                                                                                                                          www.natasa-cikac.eu</a:t>
            </a:r>
            <a:endParaRPr lang="x-none"/>
          </a:p>
        </p:txBody>
      </p:sp>
      <p:pic>
        <p:nvPicPr>
          <p:cNvPr id="5" name="Slika 4">
            <a:extLst>
              <a:ext uri="{FF2B5EF4-FFF2-40B4-BE49-F238E27FC236}">
                <a16:creationId xmlns:a16="http://schemas.microsoft.com/office/drawing/2014/main" id="{F6C194C0-AB54-C555-BB31-B42FA9EC2F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8300787" y="3668264"/>
            <a:ext cx="2857500" cy="2038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7126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4F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0C15614-573B-F04A-29C2-1FAFADCA44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FDD54-7125-8A6B-2B22-A56C6F1924A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2582" y="782053"/>
            <a:ext cx="11470714" cy="1277656"/>
          </a:xfrm>
        </p:spPr>
        <p:txBody>
          <a:bodyPr>
            <a:normAutofit/>
          </a:bodyPr>
          <a:lstStyle/>
          <a:p>
            <a:pPr algn="l"/>
            <a:r>
              <a:rPr lang="hr-HR" sz="3600" dirty="0">
                <a:solidFill>
                  <a:srgbClr val="2A3662"/>
                </a:solidFill>
                <a:latin typeface="Merriweather" panose="02000000000000000000" pitchFamily="2" charset="77"/>
                <a:cs typeface="Merriweather" panose="02000000000000000000" pitchFamily="2" charset="77"/>
              </a:rPr>
              <a:t>Dobavljači</a:t>
            </a:r>
            <a:endParaRPr lang="x-none" sz="3600" dirty="0">
              <a:solidFill>
                <a:srgbClr val="2A3662"/>
              </a:solidFill>
              <a:latin typeface="Merriweather" panose="02000000000000000000" pitchFamily="2" charset="77"/>
              <a:cs typeface="Merriweather" panose="02000000000000000000" pitchFamily="2" charset="77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B69FA54-C079-1768-4E09-B96E00B00E4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1008" y="2133599"/>
            <a:ext cx="11121813" cy="3942347"/>
          </a:xfrm>
        </p:spPr>
        <p:txBody>
          <a:bodyPr>
            <a:normAutofit/>
          </a:bodyPr>
          <a:lstStyle/>
          <a:p>
            <a:pPr algn="l"/>
            <a:endParaRPr lang="hr-HR" dirty="0">
              <a:solidFill>
                <a:srgbClr val="2A3662"/>
              </a:solidFill>
              <a:latin typeface="Merriweather" panose="00000500000000000000" pitchFamily="2" charset="-18"/>
            </a:endParaRPr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hr-HR" dirty="0">
                <a:solidFill>
                  <a:srgbClr val="2A3662"/>
                </a:solidFill>
                <a:latin typeface="Merriweather" panose="00000500000000000000" pitchFamily="2" charset="-18"/>
              </a:rPr>
              <a:t>Postoji potreba i želja za suradnjom</a:t>
            </a:r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hr-HR" dirty="0">
                <a:solidFill>
                  <a:srgbClr val="2A3662"/>
                </a:solidFill>
                <a:latin typeface="Merriweather" panose="00000500000000000000" pitchFamily="2" charset="-18"/>
              </a:rPr>
              <a:t>Prepoznati rizike na vrijeme i tražiti novo rješenje</a:t>
            </a:r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hr-HR" dirty="0">
                <a:solidFill>
                  <a:srgbClr val="2A3662"/>
                </a:solidFill>
                <a:latin typeface="Merriweather" panose="00000500000000000000" pitchFamily="2" charset="-18"/>
              </a:rPr>
              <a:t>Odjel za usklađenost i etičnost</a:t>
            </a:r>
          </a:p>
          <a:p>
            <a:pPr marL="342900" indent="-342900" algn="l">
              <a:buFont typeface="Wingdings" panose="05000000000000000000" pitchFamily="2" charset="2"/>
              <a:buChar char="Ø"/>
            </a:pPr>
            <a:endParaRPr lang="hr-HR" dirty="0">
              <a:solidFill>
                <a:srgbClr val="2A3662"/>
              </a:solidFill>
              <a:latin typeface="Merriweather" panose="00000500000000000000" pitchFamily="2" charset="-18"/>
            </a:endParaRPr>
          </a:p>
          <a:p>
            <a:pPr algn="l"/>
            <a:endParaRPr lang="hr-HR" dirty="0">
              <a:solidFill>
                <a:srgbClr val="2A3662"/>
              </a:solidFill>
              <a:latin typeface="Merriweather" panose="00000500000000000000" pitchFamily="2" charset="-18"/>
            </a:endParaRPr>
          </a:p>
          <a:p>
            <a:r>
              <a:rPr lang="hr-HR" dirty="0">
                <a:solidFill>
                  <a:srgbClr val="2A3662"/>
                </a:solidFill>
                <a:latin typeface="Merriweather" panose="00000500000000000000" pitchFamily="2" charset="-18"/>
              </a:rPr>
              <a:t>Glavna svrha suradnje nije samo smanjenje cijene već partnerski odnos, praćenje rizika, poboljšanje kvalitete i inovacije.</a:t>
            </a:r>
          </a:p>
          <a:p>
            <a:endParaRPr lang="hr-HR" dirty="0">
              <a:solidFill>
                <a:srgbClr val="2A3662"/>
              </a:solidFill>
              <a:latin typeface="Merriweather" panose="00000500000000000000" pitchFamily="2" charset="-18"/>
            </a:endParaRPr>
          </a:p>
          <a:p>
            <a:pPr marL="342900" indent="-342900" algn="l">
              <a:buFontTx/>
              <a:buChar char="-"/>
            </a:pPr>
            <a:endParaRPr lang="hr-HR" dirty="0">
              <a:solidFill>
                <a:srgbClr val="2A3662"/>
              </a:solidFill>
              <a:latin typeface="Merriweather" panose="00000500000000000000" pitchFamily="2" charset="-18"/>
            </a:endParaRPr>
          </a:p>
          <a:p>
            <a:pPr marL="342900" indent="-342900" algn="l">
              <a:buFont typeface="Wingdings" panose="05000000000000000000" pitchFamily="2" charset="2"/>
              <a:buChar char="Ø"/>
            </a:pPr>
            <a:endParaRPr lang="x-none" dirty="0">
              <a:solidFill>
                <a:srgbClr val="2A3662"/>
              </a:solidFill>
              <a:latin typeface="Merriweather" panose="00000500000000000000" pitchFamily="2" charset="-18"/>
            </a:endParaRPr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28BE801F-C29A-64A6-7464-0D448A5474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Copyright @2026.                                                                                                                info@cronata.hr                                                                                                                                                                          www.natasa-cikac.eu</a:t>
            </a:r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8592131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sustava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1898</TotalTime>
  <Words>214</Words>
  <Application>Microsoft Office PowerPoint</Application>
  <PresentationFormat>Široki zaslon</PresentationFormat>
  <Paragraphs>46</Paragraphs>
  <Slides>5</Slides>
  <Notes>0</Notes>
  <HiddenSlides>0</HiddenSlides>
  <MMClips>0</MMClips>
  <ScaleCrop>false</ScaleCrop>
  <HeadingPairs>
    <vt:vector size="6" baseType="variant">
      <vt:variant>
        <vt:lpstr>Korišteni fontovi</vt:lpstr>
      </vt:variant>
      <vt:variant>
        <vt:i4>7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5</vt:i4>
      </vt:variant>
    </vt:vector>
  </HeadingPairs>
  <TitlesOfParts>
    <vt:vector size="13" baseType="lpstr">
      <vt:lpstr>Aptos</vt:lpstr>
      <vt:lpstr>Arial</vt:lpstr>
      <vt:lpstr>Calibri</vt:lpstr>
      <vt:lpstr>Calibri Light</vt:lpstr>
      <vt:lpstr>Merriweather</vt:lpstr>
      <vt:lpstr>Raleway</vt:lpstr>
      <vt:lpstr>Wingdings</vt:lpstr>
      <vt:lpstr>Office Theme</vt:lpstr>
      <vt:lpstr>Nabava za  početnike</vt:lpstr>
      <vt:lpstr>Modul 6– Rad s dobavljačima i komunikacija u nabavi </vt:lpstr>
      <vt:lpstr>Dobavljači</vt:lpstr>
      <vt:lpstr>Dobavljači </vt:lpstr>
      <vt:lpstr>Dobavljači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Glavni naslov H1</dc:title>
  <dc:creator>Nataša Hunjadi</dc:creator>
  <cp:lastModifiedBy>Nataša Cikač</cp:lastModifiedBy>
  <cp:revision>21</cp:revision>
  <dcterms:created xsi:type="dcterms:W3CDTF">2023-12-04T09:19:07Z</dcterms:created>
  <dcterms:modified xsi:type="dcterms:W3CDTF">2026-04-06T07:39:40Z</dcterms:modified>
</cp:coreProperties>
</file>